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5143500" cx="9144000"/>
  <p:notesSz cx="6858000" cy="9144000"/>
  <p:embeddedFontLst>
    <p:embeddedFont>
      <p:font typeface="Poppins"/>
      <p:regular r:id="rId25"/>
      <p:bold r:id="rId26"/>
      <p:italic r:id="rId27"/>
      <p:boldItalic r:id="rId28"/>
    </p:embeddedFont>
    <p:embeddedFont>
      <p:font typeface="Montserrat Black"/>
      <p:bold r:id="rId29"/>
      <p:boldItalic r:id="rId30"/>
    </p:embeddedFont>
    <p:embeddedFont>
      <p:font typeface="Montserrat"/>
      <p:regular r:id="rId31"/>
      <p:bold r:id="rId32"/>
      <p:italic r:id="rId33"/>
      <p:boldItalic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Poppins-bold.fntdata"/><Relationship Id="rId25" Type="http://schemas.openxmlformats.org/officeDocument/2006/relationships/font" Target="fonts/Poppins-regular.fntdata"/><Relationship Id="rId28" Type="http://schemas.openxmlformats.org/officeDocument/2006/relationships/font" Target="fonts/Poppins-boldItalic.fntdata"/><Relationship Id="rId27" Type="http://schemas.openxmlformats.org/officeDocument/2006/relationships/font" Target="fonts/Poppins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ontserratBlack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Montserrat-regular.fntdata"/><Relationship Id="rId30" Type="http://schemas.openxmlformats.org/officeDocument/2006/relationships/font" Target="fonts/MontserratBlack-boldItalic.fntdata"/><Relationship Id="rId11" Type="http://schemas.openxmlformats.org/officeDocument/2006/relationships/slide" Target="slides/slide6.xml"/><Relationship Id="rId33" Type="http://schemas.openxmlformats.org/officeDocument/2006/relationships/font" Target="fonts/Montserrat-italic.fntdata"/><Relationship Id="rId10" Type="http://schemas.openxmlformats.org/officeDocument/2006/relationships/slide" Target="slides/slide5.xml"/><Relationship Id="rId32" Type="http://schemas.openxmlformats.org/officeDocument/2006/relationships/font" Target="fonts/Montserrat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34" Type="http://schemas.openxmlformats.org/officeDocument/2006/relationships/font" Target="fonts/Montserrat-bold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2b5070caa8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22b5070caa8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775a9fa424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2775a9fa424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595959"/>
                </a:solidFill>
                <a:highlight>
                  <a:srgbClr val="FFFFFF"/>
                </a:highlight>
              </a:rPr>
              <a:t>A data structure is a particular way of organizing data in a computer so that it can be used effectively.</a:t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775a9fa424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775a9fa424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595959"/>
                </a:solidFill>
                <a:highlight>
                  <a:srgbClr val="FFFFFF"/>
                </a:highlight>
              </a:rPr>
              <a:t>A data structure is a particular way of organizing data in a computer so that it can be used effectively.</a:t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84b437be0a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284b437be0a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595959"/>
                </a:solidFill>
                <a:highlight>
                  <a:srgbClr val="FFFFFF"/>
                </a:highlight>
              </a:rPr>
              <a:t>A data structure is a particular way of organizing data in a computer so that it can be used effectively.</a:t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84b437be0a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284b437be0a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595959"/>
                </a:solidFill>
                <a:highlight>
                  <a:srgbClr val="FFFFFF"/>
                </a:highlight>
              </a:rPr>
              <a:t>A data structure is a particular way of organizing data in a computer so that it can be used effectively.</a:t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84b437be0a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284b437be0a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595959"/>
                </a:solidFill>
                <a:highlight>
                  <a:srgbClr val="FFFFFF"/>
                </a:highlight>
              </a:rPr>
              <a:t>A data structure is a particular way of organizing data in a computer so that it can be used effectively.</a:t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84b437be0a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284b437be0a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595959"/>
                </a:solidFill>
                <a:highlight>
                  <a:srgbClr val="FFFFFF"/>
                </a:highlight>
              </a:rPr>
              <a:t>A data structure is a particular way of organizing data in a computer so that it can be used effectively.</a:t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284b437be0a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284b437be0a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595959"/>
                </a:solidFill>
                <a:highlight>
                  <a:srgbClr val="FFFFFF"/>
                </a:highlight>
              </a:rPr>
              <a:t>A data structure is a particular way of organizing data in a computer so that it can be used effectively.</a:t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84b437be0a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284b437be0a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595959"/>
                </a:solidFill>
                <a:highlight>
                  <a:srgbClr val="FFFFFF"/>
                </a:highlight>
              </a:rPr>
              <a:t>A data structure is a particular way of organizing data in a computer so that it can be used effectively.</a:t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6801c3917e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26801c3917e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754cc8104e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2754cc8104e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2b5070caa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22b5070caa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595959"/>
                </a:solidFill>
                <a:highlight>
                  <a:srgbClr val="FFFFFF"/>
                </a:highlight>
              </a:rPr>
              <a:t>A data structure is a particular way of organizing data in a computer so that it can be used effectively.</a:t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22b5070caa8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22b5070caa8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84b437be0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84b437be0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26df5ecd9b2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26df5ecd9b2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595959"/>
                </a:solidFill>
                <a:highlight>
                  <a:srgbClr val="FFFFFF"/>
                </a:highlight>
              </a:rPr>
              <a:t>A data structure is a particular way of organizing data in a computer so that it can be used effectively.</a:t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775a9fa424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2775a9fa424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595959"/>
                </a:solidFill>
                <a:highlight>
                  <a:srgbClr val="FFFFFF"/>
                </a:highlight>
              </a:rPr>
              <a:t>A data structure is a particular way of organizing data in a computer so that it can be used effectively.</a:t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775a9fa424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2775a9fa424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595959"/>
                </a:solidFill>
                <a:highlight>
                  <a:srgbClr val="FFFFFF"/>
                </a:highlight>
              </a:rPr>
              <a:t>A data structure is a particular way of organizing data in a computer so that it can be used effectively.</a:t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775a9fa424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775a9fa424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595959"/>
                </a:solidFill>
                <a:highlight>
                  <a:srgbClr val="FFFFFF"/>
                </a:highlight>
              </a:rPr>
              <a:t>A data structure is a particular way of organizing data in a computer so that it can be used effectively.</a:t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775a9fa424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2775a9fa424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595959"/>
                </a:solidFill>
                <a:highlight>
                  <a:srgbClr val="FFFFFF"/>
                </a:highlight>
              </a:rPr>
              <a:t>A data structure is a particular way of organizing data in a computer so that it can be used effectively.</a:t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Relationship Id="rId4" Type="http://schemas.openxmlformats.org/officeDocument/2006/relationships/image" Target="../media/image1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Relationship Id="rId4" Type="http://schemas.openxmlformats.org/officeDocument/2006/relationships/image" Target="../media/image1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Relationship Id="rId4" Type="http://schemas.openxmlformats.org/officeDocument/2006/relationships/image" Target="../media/image1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Relationship Id="rId4" Type="http://schemas.openxmlformats.org/officeDocument/2006/relationships/image" Target="../media/image1.gif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Relationship Id="rId4" Type="http://schemas.openxmlformats.org/officeDocument/2006/relationships/image" Target="../media/image1.gif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png"/><Relationship Id="rId4" Type="http://schemas.openxmlformats.org/officeDocument/2006/relationships/image" Target="../media/image1.gif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png"/><Relationship Id="rId4" Type="http://schemas.openxmlformats.org/officeDocument/2006/relationships/image" Target="../media/image1.gif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.png"/><Relationship Id="rId4" Type="http://schemas.openxmlformats.org/officeDocument/2006/relationships/image" Target="../media/image1.gif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Relationship Id="rId4" Type="http://schemas.openxmlformats.org/officeDocument/2006/relationships/hyperlink" Target="http://www.hyperiondev.com/support" TargetMode="External"/><Relationship Id="rId5" Type="http://schemas.openxmlformats.org/officeDocument/2006/relationships/image" Target="../media/image1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1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1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hyperlink" Target="https://www.mongodb.com/try/download/community" TargetMode="External"/><Relationship Id="rId5" Type="http://schemas.openxmlformats.org/officeDocument/2006/relationships/hyperlink" Target="https://www.mongodb.com/try/download/shell" TargetMode="External"/><Relationship Id="rId6" Type="http://schemas.openxmlformats.org/officeDocument/2006/relationships/image" Target="../media/image1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Relationship Id="rId4" Type="http://schemas.openxmlformats.org/officeDocument/2006/relationships/image" Target="../media/image1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Relationship Id="rId4" Type="http://schemas.openxmlformats.org/officeDocument/2006/relationships/image" Target="../media/image1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58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39750" y="2031749"/>
            <a:ext cx="4301450" cy="1457151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/>
          <p:nvPr/>
        </p:nvSpPr>
        <p:spPr>
          <a:xfrm>
            <a:off x="1164775" y="1104900"/>
            <a:ext cx="6253800" cy="6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600">
                <a:solidFill>
                  <a:srgbClr val="C4A542"/>
                </a:solidFill>
              </a:rPr>
              <a:t>MongoDB and Mongoose</a:t>
            </a:r>
            <a:endParaRPr b="1" sz="2600">
              <a:solidFill>
                <a:srgbClr val="C4A542"/>
              </a:solidFill>
            </a:endParaRPr>
          </a:p>
        </p:txBody>
      </p:sp>
      <p:sp>
        <p:nvSpPr>
          <p:cNvPr id="57" name="Google Shape;57;p13"/>
          <p:cNvSpPr txBox="1"/>
          <p:nvPr/>
        </p:nvSpPr>
        <p:spPr>
          <a:xfrm>
            <a:off x="2683275" y="3505200"/>
            <a:ext cx="3592200" cy="8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600">
                <a:solidFill>
                  <a:srgbClr val="C4A542"/>
                </a:solidFill>
              </a:rPr>
              <a:t>Muhammad Zahir Junejo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75" y="0"/>
            <a:ext cx="912645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2"/>
          <p:cNvSpPr txBox="1"/>
          <p:nvPr/>
        </p:nvSpPr>
        <p:spPr>
          <a:xfrm>
            <a:off x="978775" y="92300"/>
            <a:ext cx="67089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500">
                <a:solidFill>
                  <a:srgbClr val="C4A542"/>
                </a:solidFill>
                <a:latin typeface="Poppins"/>
                <a:ea typeface="Poppins"/>
                <a:cs typeface="Poppins"/>
                <a:sym typeface="Poppins"/>
              </a:rPr>
              <a:t>Querying Data</a:t>
            </a:r>
            <a:endParaRPr b="1" sz="2500">
              <a:solidFill>
                <a:srgbClr val="C4A54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8" name="Google Shape;128;p22"/>
          <p:cNvSpPr txBox="1"/>
          <p:nvPr/>
        </p:nvSpPr>
        <p:spPr>
          <a:xfrm>
            <a:off x="392250" y="701100"/>
            <a:ext cx="8359500" cy="37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Basic Queries:</a:t>
            </a:r>
            <a:endParaRPr sz="1600">
              <a:solidFill>
                <a:schemeClr val="lt1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db.collection_name.find({...}): Retrieve documents that match the query.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Query Operators:</a:t>
            </a:r>
            <a:endParaRPr sz="1600">
              <a:solidFill>
                <a:schemeClr val="lt1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$eq, $gt, $lt and more for complex queries.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Projection:</a:t>
            </a:r>
            <a:endParaRPr sz="1600">
              <a:solidFill>
                <a:schemeClr val="lt1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Limit the fields returned by specifying fields to include/exclude.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Example:</a:t>
            </a:r>
            <a:endParaRPr sz="16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1600">
                <a:solidFill>
                  <a:schemeClr val="accent1"/>
                </a:solidFill>
              </a:rPr>
              <a:t>db</a:t>
            </a:r>
            <a:r>
              <a:rPr lang="en-GB" sz="1600">
                <a:solidFill>
                  <a:schemeClr val="lt1"/>
                </a:solidFill>
              </a:rPr>
              <a:t>.</a:t>
            </a:r>
            <a:r>
              <a:rPr lang="en-GB" sz="1600">
                <a:solidFill>
                  <a:srgbClr val="FF0000"/>
                </a:solidFill>
              </a:rPr>
              <a:t>users</a:t>
            </a:r>
            <a:r>
              <a:rPr lang="en-GB" sz="1600">
                <a:solidFill>
                  <a:schemeClr val="lt1"/>
                </a:solidFill>
              </a:rPr>
              <a:t>.</a:t>
            </a:r>
            <a:r>
              <a:rPr lang="en-GB" sz="1600">
                <a:solidFill>
                  <a:srgbClr val="00FF00"/>
                </a:solidFill>
              </a:rPr>
              <a:t>find</a:t>
            </a:r>
            <a:r>
              <a:rPr lang="en-GB" sz="1600">
                <a:solidFill>
                  <a:schemeClr val="lt1"/>
                </a:solidFill>
              </a:rPr>
              <a:t>({ </a:t>
            </a:r>
            <a:r>
              <a:rPr lang="en-GB" sz="1600">
                <a:solidFill>
                  <a:srgbClr val="FF9900"/>
                </a:solidFill>
              </a:rPr>
              <a:t>age</a:t>
            </a:r>
            <a:r>
              <a:rPr lang="en-GB" sz="1600">
                <a:solidFill>
                  <a:schemeClr val="lt1"/>
                </a:solidFill>
              </a:rPr>
              <a:t>: { </a:t>
            </a:r>
            <a:r>
              <a:rPr lang="en-GB" sz="1600">
                <a:solidFill>
                  <a:srgbClr val="FFFF00"/>
                </a:solidFill>
              </a:rPr>
              <a:t>$gt</a:t>
            </a:r>
            <a:r>
              <a:rPr lang="en-GB" sz="1600">
                <a:solidFill>
                  <a:schemeClr val="lt1"/>
                </a:solidFill>
              </a:rPr>
              <a:t>: </a:t>
            </a:r>
            <a:r>
              <a:rPr lang="en-GB" sz="1600">
                <a:solidFill>
                  <a:srgbClr val="FF00FF"/>
                </a:solidFill>
              </a:rPr>
              <a:t>20 </a:t>
            </a:r>
            <a:r>
              <a:rPr lang="en-GB" sz="1600">
                <a:solidFill>
                  <a:schemeClr val="lt1"/>
                </a:solidFill>
              </a:rPr>
              <a:t>} }, { </a:t>
            </a:r>
            <a:r>
              <a:rPr lang="en-GB" sz="1600">
                <a:solidFill>
                  <a:srgbClr val="FFFF00"/>
                </a:solidFill>
              </a:rPr>
              <a:t>name</a:t>
            </a:r>
            <a:r>
              <a:rPr lang="en-GB" sz="1600">
                <a:solidFill>
                  <a:schemeClr val="lt1"/>
                </a:solidFill>
              </a:rPr>
              <a:t>: </a:t>
            </a:r>
            <a:r>
              <a:rPr lang="en-GB" sz="1600">
                <a:solidFill>
                  <a:srgbClr val="FF00FF"/>
                </a:solidFill>
              </a:rPr>
              <a:t>1</a:t>
            </a:r>
            <a:r>
              <a:rPr lang="en-GB" sz="1600">
                <a:solidFill>
                  <a:schemeClr val="lt1"/>
                </a:solidFill>
              </a:rPr>
              <a:t>, </a:t>
            </a:r>
            <a:r>
              <a:rPr lang="en-GB" sz="1600">
                <a:solidFill>
                  <a:srgbClr val="FFFF00"/>
                </a:solidFill>
              </a:rPr>
              <a:t>age</a:t>
            </a:r>
            <a:r>
              <a:rPr lang="en-GB" sz="1600">
                <a:solidFill>
                  <a:schemeClr val="lt1"/>
                </a:solidFill>
              </a:rPr>
              <a:t>: </a:t>
            </a:r>
            <a:r>
              <a:rPr lang="en-GB" sz="1600">
                <a:solidFill>
                  <a:srgbClr val="FF00FF"/>
                </a:solidFill>
              </a:rPr>
              <a:t>1 </a:t>
            </a:r>
            <a:r>
              <a:rPr lang="en-GB" sz="1600">
                <a:solidFill>
                  <a:schemeClr val="lt1"/>
                </a:solidFill>
              </a:rPr>
              <a:t>})</a:t>
            </a:r>
            <a:endParaRPr sz="1600">
              <a:solidFill>
                <a:schemeClr val="lt1"/>
              </a:solidFill>
            </a:endParaRPr>
          </a:p>
        </p:txBody>
      </p:sp>
      <p:pic>
        <p:nvPicPr>
          <p:cNvPr id="129" name="Google Shape;129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673600"/>
            <a:ext cx="1077282" cy="35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75" y="0"/>
            <a:ext cx="912645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3"/>
          <p:cNvSpPr txBox="1"/>
          <p:nvPr/>
        </p:nvSpPr>
        <p:spPr>
          <a:xfrm>
            <a:off x="978775" y="92300"/>
            <a:ext cx="67089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500">
                <a:solidFill>
                  <a:srgbClr val="C4A542"/>
                </a:solidFill>
                <a:latin typeface="Poppins"/>
                <a:ea typeface="Poppins"/>
                <a:cs typeface="Poppins"/>
                <a:sym typeface="Poppins"/>
              </a:rPr>
              <a:t>Updating and Deleting Data</a:t>
            </a:r>
            <a:endParaRPr b="1" sz="2500">
              <a:solidFill>
                <a:srgbClr val="C4A54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36" name="Google Shape;136;p23"/>
          <p:cNvSpPr txBox="1"/>
          <p:nvPr/>
        </p:nvSpPr>
        <p:spPr>
          <a:xfrm>
            <a:off x="392250" y="701100"/>
            <a:ext cx="8359500" cy="37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Updating Documents:</a:t>
            </a:r>
            <a:endParaRPr sz="1600">
              <a:solidFill>
                <a:schemeClr val="lt1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db.</a:t>
            </a:r>
            <a:r>
              <a:rPr lang="en-GB" sz="1600">
                <a:solidFill>
                  <a:srgbClr val="FF00FF"/>
                </a:solidFill>
              </a:rPr>
              <a:t>collection_name</a:t>
            </a:r>
            <a:r>
              <a:rPr lang="en-GB" sz="1600">
                <a:solidFill>
                  <a:schemeClr val="lt1"/>
                </a:solidFill>
              </a:rPr>
              <a:t>.</a:t>
            </a:r>
            <a:r>
              <a:rPr lang="en-GB" sz="1600">
                <a:solidFill>
                  <a:srgbClr val="FFFF00"/>
                </a:solidFill>
              </a:rPr>
              <a:t>updateOne</a:t>
            </a:r>
            <a:r>
              <a:rPr lang="en-GB" sz="1600">
                <a:solidFill>
                  <a:schemeClr val="lt1"/>
                </a:solidFill>
              </a:rPr>
              <a:t>({...}, {...}): Update the first matching document.</a:t>
            </a:r>
            <a:endParaRPr sz="1600">
              <a:solidFill>
                <a:schemeClr val="lt1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db.</a:t>
            </a:r>
            <a:r>
              <a:rPr lang="en-GB" sz="1600">
                <a:solidFill>
                  <a:srgbClr val="FF00FF"/>
                </a:solidFill>
              </a:rPr>
              <a:t>collection_name</a:t>
            </a:r>
            <a:r>
              <a:rPr lang="en-GB" sz="1600">
                <a:solidFill>
                  <a:schemeClr val="lt1"/>
                </a:solidFill>
              </a:rPr>
              <a:t>.</a:t>
            </a:r>
            <a:r>
              <a:rPr lang="en-GB" sz="1600">
                <a:solidFill>
                  <a:srgbClr val="FFFF00"/>
                </a:solidFill>
              </a:rPr>
              <a:t>updateMany</a:t>
            </a:r>
            <a:r>
              <a:rPr lang="en-GB" sz="1600">
                <a:solidFill>
                  <a:schemeClr val="lt1"/>
                </a:solidFill>
              </a:rPr>
              <a:t>({...}, {...}): Update multiple documents.</a:t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Deleting Documents:</a:t>
            </a:r>
            <a:endParaRPr sz="1600">
              <a:solidFill>
                <a:schemeClr val="lt1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db.</a:t>
            </a:r>
            <a:r>
              <a:rPr lang="en-GB" sz="1600">
                <a:solidFill>
                  <a:srgbClr val="FF00FF"/>
                </a:solidFill>
              </a:rPr>
              <a:t>collection_name</a:t>
            </a:r>
            <a:r>
              <a:rPr lang="en-GB" sz="1600">
                <a:solidFill>
                  <a:schemeClr val="lt1"/>
                </a:solidFill>
              </a:rPr>
              <a:t>.</a:t>
            </a:r>
            <a:r>
              <a:rPr lang="en-GB" sz="1600">
                <a:solidFill>
                  <a:srgbClr val="FFFF00"/>
                </a:solidFill>
              </a:rPr>
              <a:t>deleteOne</a:t>
            </a:r>
            <a:r>
              <a:rPr lang="en-GB" sz="1600">
                <a:solidFill>
                  <a:schemeClr val="lt1"/>
                </a:solidFill>
              </a:rPr>
              <a:t>({...}): Delete the first matching document.</a:t>
            </a:r>
            <a:endParaRPr sz="1600">
              <a:solidFill>
                <a:schemeClr val="lt1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db.</a:t>
            </a:r>
            <a:r>
              <a:rPr lang="en-GB" sz="1600">
                <a:solidFill>
                  <a:srgbClr val="FF00FF"/>
                </a:solidFill>
              </a:rPr>
              <a:t>collection_name</a:t>
            </a:r>
            <a:r>
              <a:rPr lang="en-GB" sz="1600">
                <a:solidFill>
                  <a:schemeClr val="lt1"/>
                </a:solidFill>
              </a:rPr>
              <a:t>.</a:t>
            </a:r>
            <a:r>
              <a:rPr lang="en-GB" sz="1600">
                <a:solidFill>
                  <a:srgbClr val="FFFF00"/>
                </a:solidFill>
              </a:rPr>
              <a:t>deleteMany</a:t>
            </a:r>
            <a:r>
              <a:rPr lang="en-GB" sz="1600">
                <a:solidFill>
                  <a:schemeClr val="lt1"/>
                </a:solidFill>
              </a:rPr>
              <a:t>({...}): Delete multiple documents.</a:t>
            </a:r>
            <a:endParaRPr sz="1600">
              <a:solidFill>
                <a:schemeClr val="lt1"/>
              </a:solidFill>
            </a:endParaRPr>
          </a:p>
        </p:txBody>
      </p:sp>
      <p:pic>
        <p:nvPicPr>
          <p:cNvPr id="137" name="Google Shape;137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673600"/>
            <a:ext cx="1077282" cy="35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75" y="0"/>
            <a:ext cx="912645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4"/>
          <p:cNvSpPr txBox="1"/>
          <p:nvPr/>
        </p:nvSpPr>
        <p:spPr>
          <a:xfrm>
            <a:off x="978775" y="92300"/>
            <a:ext cx="67089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rgbClr val="C4A542"/>
                </a:solidFill>
                <a:latin typeface="Poppins"/>
                <a:ea typeface="Poppins"/>
                <a:cs typeface="Poppins"/>
                <a:sym typeface="Poppins"/>
              </a:rPr>
              <a:t>Why Database Interaction?</a:t>
            </a:r>
            <a:endParaRPr b="1" sz="3000">
              <a:solidFill>
                <a:srgbClr val="C4A54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4" name="Google Shape;144;p24"/>
          <p:cNvSpPr txBox="1"/>
          <p:nvPr/>
        </p:nvSpPr>
        <p:spPr>
          <a:xfrm>
            <a:off x="392250" y="701100"/>
            <a:ext cx="8359500" cy="37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Database Interaction is crucial for web applications to store, retrieve, and manipulate data.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Databases provide a structured way to manage information efficiently.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Seamless interaction between the application and the database ensures data consistency and reliability.</a:t>
            </a:r>
            <a:endParaRPr sz="1600">
              <a:solidFill>
                <a:schemeClr val="lt1"/>
              </a:solidFill>
            </a:endParaRPr>
          </a:p>
        </p:txBody>
      </p:sp>
      <p:pic>
        <p:nvPicPr>
          <p:cNvPr id="145" name="Google Shape;145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673600"/>
            <a:ext cx="1077282" cy="35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75" y="0"/>
            <a:ext cx="912645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5"/>
          <p:cNvSpPr txBox="1"/>
          <p:nvPr/>
        </p:nvSpPr>
        <p:spPr>
          <a:xfrm>
            <a:off x="978775" y="92300"/>
            <a:ext cx="67089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rgbClr val="C4A542"/>
                </a:solidFill>
                <a:latin typeface="Poppins"/>
                <a:ea typeface="Poppins"/>
                <a:cs typeface="Poppins"/>
                <a:sym typeface="Poppins"/>
              </a:rPr>
              <a:t>Introduction to Mongoose</a:t>
            </a:r>
            <a:endParaRPr b="1" sz="3000">
              <a:solidFill>
                <a:srgbClr val="C4A54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2" name="Google Shape;152;p25"/>
          <p:cNvSpPr txBox="1"/>
          <p:nvPr/>
        </p:nvSpPr>
        <p:spPr>
          <a:xfrm>
            <a:off x="392250" y="701100"/>
            <a:ext cx="8359500" cy="37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Mongoose is an Object Data Modeling (ODM) library for MongoDB and Node.js.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Simplifies the process of working with MongoDB by providing a structured schema and data validation.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Facilitates interaction with the MongoDB database in a more intuitive manner.</a:t>
            </a:r>
            <a:endParaRPr sz="1600">
              <a:solidFill>
                <a:schemeClr val="lt1"/>
              </a:solidFill>
            </a:endParaRPr>
          </a:p>
        </p:txBody>
      </p:sp>
      <p:pic>
        <p:nvPicPr>
          <p:cNvPr id="153" name="Google Shape;153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673600"/>
            <a:ext cx="1077282" cy="35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75" y="0"/>
            <a:ext cx="912645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6"/>
          <p:cNvSpPr txBox="1"/>
          <p:nvPr/>
        </p:nvSpPr>
        <p:spPr>
          <a:xfrm>
            <a:off x="978775" y="92300"/>
            <a:ext cx="67089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rgbClr val="C4A542"/>
                </a:solidFill>
                <a:latin typeface="Poppins"/>
                <a:ea typeface="Poppins"/>
                <a:cs typeface="Poppins"/>
                <a:sym typeface="Poppins"/>
              </a:rPr>
              <a:t>Setting Up Mongoose</a:t>
            </a:r>
            <a:endParaRPr b="1" sz="3000">
              <a:solidFill>
                <a:srgbClr val="C4A54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60" name="Google Shape;160;p26"/>
          <p:cNvSpPr txBox="1"/>
          <p:nvPr/>
        </p:nvSpPr>
        <p:spPr>
          <a:xfrm>
            <a:off x="392250" y="701100"/>
            <a:ext cx="8359500" cy="37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Installation:</a:t>
            </a:r>
            <a:endParaRPr sz="1600">
              <a:solidFill>
                <a:schemeClr val="lt1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Install Mongoose using npm or yarn:</a:t>
            </a:r>
            <a:endParaRPr sz="16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</a:rPr>
              <a:t>npm install mongoose</a:t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chemeClr val="lt1"/>
                </a:solidFill>
              </a:rPr>
              <a:t>const mongoose = require('mongoose');</a:t>
            </a:r>
            <a:endParaRPr sz="16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chemeClr val="lt1"/>
                </a:solidFill>
              </a:rPr>
              <a:t>mongoose.connect('mongodb://localhost/mydatabase', {</a:t>
            </a:r>
            <a:endParaRPr sz="16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chemeClr val="lt1"/>
                </a:solidFill>
              </a:rPr>
              <a:t>  useNewUrlParser: true,</a:t>
            </a:r>
            <a:endParaRPr sz="16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chemeClr val="lt1"/>
                </a:solidFill>
              </a:rPr>
              <a:t>  useUnifiedTopology: true</a:t>
            </a:r>
            <a:endParaRPr sz="16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chemeClr val="lt1"/>
                </a:solidFill>
              </a:rPr>
              <a:t>});</a:t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</a:endParaRPr>
          </a:p>
        </p:txBody>
      </p:sp>
      <p:pic>
        <p:nvPicPr>
          <p:cNvPr id="161" name="Google Shape;161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673600"/>
            <a:ext cx="1077282" cy="35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75" y="0"/>
            <a:ext cx="912645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7"/>
          <p:cNvSpPr txBox="1"/>
          <p:nvPr/>
        </p:nvSpPr>
        <p:spPr>
          <a:xfrm>
            <a:off x="978775" y="92300"/>
            <a:ext cx="67089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rgbClr val="C4A542"/>
                </a:solidFill>
                <a:latin typeface="Poppins"/>
                <a:ea typeface="Poppins"/>
                <a:cs typeface="Poppins"/>
                <a:sym typeface="Poppins"/>
              </a:rPr>
              <a:t> Defining Schemas</a:t>
            </a:r>
            <a:endParaRPr b="1" sz="3000">
              <a:solidFill>
                <a:srgbClr val="C4A54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68" name="Google Shape;168;p27"/>
          <p:cNvSpPr txBox="1"/>
          <p:nvPr/>
        </p:nvSpPr>
        <p:spPr>
          <a:xfrm>
            <a:off x="392250" y="701100"/>
            <a:ext cx="8359500" cy="37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Schema Definition:</a:t>
            </a:r>
            <a:endParaRPr sz="1600">
              <a:solidFill>
                <a:schemeClr val="lt1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Define a schema for your data using mongoose.Schema.</a:t>
            </a:r>
            <a:endParaRPr sz="1600">
              <a:solidFill>
                <a:schemeClr val="lt1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Specify fields, their types, and optional configurations.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Creating Models:</a:t>
            </a:r>
            <a:endParaRPr sz="1600">
              <a:solidFill>
                <a:schemeClr val="lt1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Use the schema to create a model using mongoose.model().</a:t>
            </a:r>
            <a:endParaRPr sz="1600">
              <a:solidFill>
                <a:schemeClr val="lt1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Models represent collections in the database.</a:t>
            </a:r>
            <a:endParaRPr sz="16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</a:rPr>
              <a:t>const userSchema = new mongoose.Schema({</a:t>
            </a:r>
            <a:endParaRPr sz="16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</a:rPr>
              <a:t>  name: String,</a:t>
            </a:r>
            <a:endParaRPr sz="16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</a:rPr>
              <a:t>  age: Number,</a:t>
            </a:r>
            <a:endParaRPr sz="16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</a:rPr>
              <a:t>  email: String</a:t>
            </a:r>
            <a:endParaRPr sz="16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</a:rPr>
              <a:t>});</a:t>
            </a:r>
            <a:endParaRPr sz="16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</a:rPr>
              <a:t>const User = mongoose.model('User', userSchema);</a:t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</a:endParaRPr>
          </a:p>
        </p:txBody>
      </p:sp>
      <p:pic>
        <p:nvPicPr>
          <p:cNvPr id="169" name="Google Shape;169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673600"/>
            <a:ext cx="1077282" cy="35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75" y="0"/>
            <a:ext cx="912645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8"/>
          <p:cNvSpPr txBox="1"/>
          <p:nvPr/>
        </p:nvSpPr>
        <p:spPr>
          <a:xfrm>
            <a:off x="978775" y="92300"/>
            <a:ext cx="67089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rgbClr val="C4A542"/>
                </a:solidFill>
                <a:latin typeface="Poppins"/>
                <a:ea typeface="Poppins"/>
                <a:cs typeface="Poppins"/>
                <a:sym typeface="Poppins"/>
              </a:rPr>
              <a:t>CRUD Operations</a:t>
            </a:r>
            <a:endParaRPr b="1" sz="3000">
              <a:solidFill>
                <a:srgbClr val="C4A54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76" name="Google Shape;176;p28"/>
          <p:cNvSpPr txBox="1"/>
          <p:nvPr/>
        </p:nvSpPr>
        <p:spPr>
          <a:xfrm>
            <a:off x="392250" y="701100"/>
            <a:ext cx="8359500" cy="37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Creating Documents:</a:t>
            </a:r>
            <a:endParaRPr sz="1600">
              <a:solidFill>
                <a:schemeClr val="lt1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Create new documents using the model's constructor and save() method.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Reading Documents:</a:t>
            </a:r>
            <a:endParaRPr sz="1600">
              <a:solidFill>
                <a:schemeClr val="lt1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Use methods like find(), findOne(), or queries to retrieve data.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Updating Documents:</a:t>
            </a:r>
            <a:endParaRPr sz="1600">
              <a:solidFill>
                <a:schemeClr val="lt1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Use methods like updateOne(), updateMany(), or findOneAndUpdate().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Deleting Documents:</a:t>
            </a:r>
            <a:endParaRPr sz="1600">
              <a:solidFill>
                <a:schemeClr val="lt1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Use methods like deleteOne(), deleteMany(), or findOneAndDelete().</a:t>
            </a:r>
            <a:endParaRPr sz="16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</a:endParaRPr>
          </a:p>
        </p:txBody>
      </p:sp>
      <p:pic>
        <p:nvPicPr>
          <p:cNvPr id="177" name="Google Shape;177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673600"/>
            <a:ext cx="1077282" cy="35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75" y="0"/>
            <a:ext cx="912645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9"/>
          <p:cNvSpPr txBox="1"/>
          <p:nvPr/>
        </p:nvSpPr>
        <p:spPr>
          <a:xfrm>
            <a:off x="978775" y="92300"/>
            <a:ext cx="67089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rgbClr val="C4A542"/>
                </a:solidFill>
                <a:latin typeface="Poppins"/>
                <a:ea typeface="Poppins"/>
                <a:cs typeface="Poppins"/>
                <a:sym typeface="Poppins"/>
              </a:rPr>
              <a:t>Error Handling</a:t>
            </a:r>
            <a:endParaRPr b="1" sz="3000">
              <a:solidFill>
                <a:srgbClr val="C4A54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84" name="Google Shape;184;p29"/>
          <p:cNvSpPr txBox="1"/>
          <p:nvPr/>
        </p:nvSpPr>
        <p:spPr>
          <a:xfrm>
            <a:off x="392250" y="701100"/>
            <a:ext cx="8359500" cy="37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chemeClr val="lt1"/>
                </a:solidFill>
              </a:rPr>
              <a:t>try {</a:t>
            </a:r>
            <a:endParaRPr sz="16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chemeClr val="lt1"/>
                </a:solidFill>
              </a:rPr>
              <a:t>  const result = await newUser.save();</a:t>
            </a:r>
            <a:endParaRPr sz="16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chemeClr val="lt1"/>
                </a:solidFill>
              </a:rPr>
              <a:t>} catch (error) {</a:t>
            </a:r>
            <a:endParaRPr sz="16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chemeClr val="lt1"/>
                </a:solidFill>
              </a:rPr>
              <a:t>  console.error('An error occurred:', error.message);</a:t>
            </a:r>
            <a:endParaRPr sz="16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1600">
                <a:solidFill>
                  <a:schemeClr val="lt1"/>
                </a:solidFill>
              </a:rPr>
              <a:t>}</a:t>
            </a:r>
            <a:endParaRPr sz="1600">
              <a:solidFill>
                <a:schemeClr val="lt1"/>
              </a:solidFill>
            </a:endParaRPr>
          </a:p>
        </p:txBody>
      </p:sp>
      <p:pic>
        <p:nvPicPr>
          <p:cNvPr id="185" name="Google Shape;185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673600"/>
            <a:ext cx="1077282" cy="35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-12"/>
            <a:ext cx="9144000" cy="5143516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30"/>
          <p:cNvSpPr txBox="1"/>
          <p:nvPr/>
        </p:nvSpPr>
        <p:spPr>
          <a:xfrm>
            <a:off x="740650" y="1805413"/>
            <a:ext cx="7481100" cy="830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Questions and Answers</a:t>
            </a:r>
            <a:endParaRPr b="1" sz="3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-12"/>
            <a:ext cx="9144000" cy="5143516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31"/>
          <p:cNvSpPr txBox="1"/>
          <p:nvPr/>
        </p:nvSpPr>
        <p:spPr>
          <a:xfrm>
            <a:off x="740650" y="1805413"/>
            <a:ext cx="7481100" cy="830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Thank You!</a:t>
            </a:r>
            <a:endParaRPr b="1" sz="3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75" y="0"/>
            <a:ext cx="912645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4"/>
          <p:cNvSpPr txBox="1"/>
          <p:nvPr/>
        </p:nvSpPr>
        <p:spPr>
          <a:xfrm>
            <a:off x="978775" y="92300"/>
            <a:ext cx="67089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400">
                <a:solidFill>
                  <a:srgbClr val="C4A542"/>
                </a:solidFill>
                <a:latin typeface="Poppins"/>
                <a:ea typeface="Poppins"/>
                <a:cs typeface="Poppins"/>
                <a:sym typeface="Poppins"/>
              </a:rPr>
              <a:t>Lecture</a:t>
            </a:r>
            <a:r>
              <a:rPr b="1" lang="en-GB" sz="3400">
                <a:solidFill>
                  <a:srgbClr val="C4A542"/>
                </a:solidFill>
                <a:latin typeface="Poppins"/>
                <a:ea typeface="Poppins"/>
                <a:cs typeface="Poppins"/>
                <a:sym typeface="Poppins"/>
              </a:rPr>
              <a:t> - Housekeeping</a:t>
            </a:r>
            <a:endParaRPr b="1" sz="3400">
              <a:solidFill>
                <a:srgbClr val="C4A54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4" name="Google Shape;64;p14"/>
          <p:cNvSpPr txBox="1"/>
          <p:nvPr/>
        </p:nvSpPr>
        <p:spPr>
          <a:xfrm>
            <a:off x="392250" y="701100"/>
            <a:ext cx="8359500" cy="37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❏"/>
            </a:pPr>
            <a:r>
              <a:rPr lang="en-GB" sz="1600">
                <a:solidFill>
                  <a:schemeClr val="lt1"/>
                </a:solidFill>
              </a:rPr>
              <a:t>T</a:t>
            </a:r>
            <a:r>
              <a:rPr lang="en-GB" sz="1500">
                <a:solidFill>
                  <a:schemeClr val="lt1"/>
                </a:solidFill>
              </a:rPr>
              <a:t>he use of disrespectful language is prohibited in the questions, this is a supportive, learning environment for all - please engage accordingly.</a:t>
            </a:r>
            <a:endParaRPr sz="1300">
              <a:solidFill>
                <a:schemeClr val="lt1"/>
              </a:solidFill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❏"/>
            </a:pPr>
            <a:r>
              <a:rPr lang="en-GB" sz="1300">
                <a:solidFill>
                  <a:schemeClr val="lt1"/>
                </a:solidFill>
              </a:rPr>
              <a:t>Please review Code of Conduct (in Student Undertaking Agreement) if unsure</a:t>
            </a:r>
            <a:endParaRPr sz="1500">
              <a:solidFill>
                <a:schemeClr val="lt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❏"/>
            </a:pPr>
            <a:r>
              <a:rPr lang="en-GB" sz="1500">
                <a:solidFill>
                  <a:schemeClr val="lt1"/>
                </a:solidFill>
              </a:rPr>
              <a:t>No question is daft or silly - </a:t>
            </a:r>
            <a:r>
              <a:rPr b="1" lang="en-GB" sz="1500">
                <a:solidFill>
                  <a:schemeClr val="lt1"/>
                </a:solidFill>
              </a:rPr>
              <a:t>ask them!</a:t>
            </a:r>
            <a:endParaRPr sz="1500">
              <a:solidFill>
                <a:schemeClr val="lt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❏"/>
            </a:pPr>
            <a:r>
              <a:rPr lang="en-GB" sz="1500">
                <a:solidFill>
                  <a:schemeClr val="lt1"/>
                </a:solidFill>
              </a:rPr>
              <a:t>Q&amp;A</a:t>
            </a:r>
            <a:r>
              <a:rPr lang="en-GB" sz="1500">
                <a:solidFill>
                  <a:schemeClr val="lt1"/>
                </a:solidFill>
              </a:rPr>
              <a:t> session at the end of the lesson, should you wish to ask any follow-up questions.</a:t>
            </a:r>
            <a:endParaRPr sz="1500">
              <a:solidFill>
                <a:schemeClr val="lt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❏"/>
            </a:pPr>
            <a:r>
              <a:rPr lang="en-GB" sz="1500">
                <a:solidFill>
                  <a:schemeClr val="lt1"/>
                </a:solidFill>
              </a:rPr>
              <a:t>Should you have any questions after the lecture, please schedule a mentor session.</a:t>
            </a:r>
            <a:endParaRPr sz="1500">
              <a:solidFill>
                <a:schemeClr val="lt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❏"/>
            </a:pPr>
            <a:r>
              <a:rPr lang="en-GB" sz="1500">
                <a:solidFill>
                  <a:schemeClr val="lt1"/>
                </a:solidFill>
              </a:rPr>
              <a:t>For all non-academic questions, please submit a query: </a:t>
            </a:r>
            <a:r>
              <a:rPr lang="en-GB" sz="1500" u="sng">
                <a:solidFill>
                  <a:schemeClr val="hlink"/>
                </a:solidFill>
                <a:hlinkClick r:id="rId4"/>
              </a:rPr>
              <a:t>www.hyperiondev.com/support</a:t>
            </a:r>
            <a:endParaRPr sz="15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700">
                <a:solidFill>
                  <a:schemeClr val="dk1"/>
                </a:solidFill>
              </a:rPr>
              <a:t> </a:t>
            </a:r>
            <a:endParaRPr sz="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4673600"/>
            <a:ext cx="1077282" cy="35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" y="8913"/>
            <a:ext cx="9144003" cy="5125668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-107375"/>
            <a:ext cx="9334901" cy="5250876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5"/>
          <p:cNvSpPr txBox="1"/>
          <p:nvPr/>
        </p:nvSpPr>
        <p:spPr>
          <a:xfrm>
            <a:off x="682775" y="1791450"/>
            <a:ext cx="3152700" cy="15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Lecture Objectives</a:t>
            </a:r>
            <a:endParaRPr sz="4000">
              <a:solidFill>
                <a:srgbClr val="FFFFFF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73" name="Google Shape;73;p15"/>
          <p:cNvSpPr txBox="1"/>
          <p:nvPr/>
        </p:nvSpPr>
        <p:spPr>
          <a:xfrm>
            <a:off x="4692275" y="778388"/>
            <a:ext cx="4020600" cy="31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AutoNum type="arabicPeriod"/>
            </a:pPr>
            <a:r>
              <a:rPr lang="en-GB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Significance of databases in data storage and management.</a:t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AutoNum type="arabicPeriod"/>
            </a:pPr>
            <a:r>
              <a:rPr lang="en-GB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Introduction to MongoDB, a popular NoSQL database.</a:t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AutoNum type="arabicPeriod"/>
            </a:pPr>
            <a:r>
              <a:rPr lang="en-GB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Interacting with MongoDB using the MongoDB shell and basic commands.</a:t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AutoNum type="arabicPeriod"/>
            </a:pPr>
            <a:r>
              <a:rPr lang="en-GB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Executing queries, updating, and deleting data in MongoDB.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" y="8913"/>
            <a:ext cx="9144003" cy="512566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-107375"/>
            <a:ext cx="9334901" cy="5250876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6"/>
          <p:cNvSpPr txBox="1"/>
          <p:nvPr/>
        </p:nvSpPr>
        <p:spPr>
          <a:xfrm>
            <a:off x="682775" y="1791450"/>
            <a:ext cx="3152700" cy="15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Lecture Objectives (Cont’d)</a:t>
            </a:r>
            <a:endParaRPr sz="4000">
              <a:solidFill>
                <a:srgbClr val="FFFFFF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81" name="Google Shape;81;p16"/>
          <p:cNvSpPr txBox="1"/>
          <p:nvPr/>
        </p:nvSpPr>
        <p:spPr>
          <a:xfrm>
            <a:off x="4692275" y="778388"/>
            <a:ext cx="4020600" cy="31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AutoNum type="arabicPeriod" startAt="5"/>
            </a:pPr>
            <a:r>
              <a:rPr lang="en-GB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The significance of database interaction in web applications.</a:t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AutoNum type="arabicPeriod" startAt="5"/>
            </a:pPr>
            <a:r>
              <a:rPr lang="en-GB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Introduction to Mongoose as an ODM library for MongoDB.</a:t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AutoNum type="arabicPeriod" startAt="5"/>
            </a:pPr>
            <a:r>
              <a:rPr lang="en-GB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Setting up Mongoose by installing, importing, and connecting to the database.</a:t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AutoNum type="arabicPeriod" startAt="5"/>
            </a:pPr>
            <a:r>
              <a:rPr lang="en-GB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Defining schemas and creating models for structured data storage.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75" y="0"/>
            <a:ext cx="912645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7"/>
          <p:cNvSpPr txBox="1"/>
          <p:nvPr/>
        </p:nvSpPr>
        <p:spPr>
          <a:xfrm>
            <a:off x="978775" y="92300"/>
            <a:ext cx="67089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rgbClr val="C4A542"/>
                </a:solidFill>
                <a:latin typeface="Poppins"/>
                <a:ea typeface="Poppins"/>
                <a:cs typeface="Poppins"/>
                <a:sym typeface="Poppins"/>
              </a:rPr>
              <a:t>Understanding Databases</a:t>
            </a:r>
            <a:endParaRPr b="1" sz="3000">
              <a:solidFill>
                <a:srgbClr val="C4A54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8" name="Google Shape;88;p17"/>
          <p:cNvSpPr txBox="1"/>
          <p:nvPr/>
        </p:nvSpPr>
        <p:spPr>
          <a:xfrm>
            <a:off x="392250" y="701100"/>
            <a:ext cx="8359500" cy="37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Databases are organized collections of data, structured for easy storage, retrieval, and manipulation.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They are essential for storing and managing vast amounts of information efficiently.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Databases are the backbone of applications, powering everything from simple websites to complex systems.</a:t>
            </a:r>
            <a:endParaRPr sz="16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</a:endParaRPr>
          </a:p>
        </p:txBody>
      </p:sp>
      <p:pic>
        <p:nvPicPr>
          <p:cNvPr id="89" name="Google Shape;8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673600"/>
            <a:ext cx="1077282" cy="35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75" y="0"/>
            <a:ext cx="912645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8"/>
          <p:cNvSpPr txBox="1"/>
          <p:nvPr/>
        </p:nvSpPr>
        <p:spPr>
          <a:xfrm>
            <a:off x="978775" y="92300"/>
            <a:ext cx="67089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rgbClr val="C4A542"/>
                </a:solidFill>
                <a:latin typeface="Poppins"/>
                <a:ea typeface="Poppins"/>
                <a:cs typeface="Poppins"/>
                <a:sym typeface="Poppins"/>
              </a:rPr>
              <a:t>Intro to MongoDB</a:t>
            </a:r>
            <a:endParaRPr b="1" sz="3000">
              <a:solidFill>
                <a:srgbClr val="C4A54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6" name="Google Shape;96;p18"/>
          <p:cNvSpPr txBox="1"/>
          <p:nvPr/>
        </p:nvSpPr>
        <p:spPr>
          <a:xfrm>
            <a:off x="392250" y="701100"/>
            <a:ext cx="8359500" cy="37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MongoDB is a popular NoSQL database that stores data in a flexible, document-oriented format.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It's designed for scalability, high availability, and ease of development.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MongoDB is widely used for a variety of applications, including web, mobile, and IoT.</a:t>
            </a:r>
            <a:endParaRPr sz="16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</a:endParaRPr>
          </a:p>
        </p:txBody>
      </p:sp>
      <p:pic>
        <p:nvPicPr>
          <p:cNvPr id="97" name="Google Shape;9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673600"/>
            <a:ext cx="1077282" cy="35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75" y="0"/>
            <a:ext cx="912645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9"/>
          <p:cNvSpPr txBox="1"/>
          <p:nvPr/>
        </p:nvSpPr>
        <p:spPr>
          <a:xfrm>
            <a:off x="978775" y="92300"/>
            <a:ext cx="67089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rgbClr val="C4A542"/>
                </a:solidFill>
                <a:latin typeface="Poppins"/>
                <a:ea typeface="Poppins"/>
                <a:cs typeface="Poppins"/>
                <a:sym typeface="Poppins"/>
              </a:rPr>
              <a:t>Installing MongoDB</a:t>
            </a:r>
            <a:endParaRPr b="1" sz="3000">
              <a:solidFill>
                <a:srgbClr val="C4A54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4" name="Google Shape;104;p19"/>
          <p:cNvSpPr txBox="1"/>
          <p:nvPr/>
        </p:nvSpPr>
        <p:spPr>
          <a:xfrm>
            <a:off x="392250" y="701100"/>
            <a:ext cx="8359500" cy="37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Server: </a:t>
            </a:r>
            <a:r>
              <a:rPr lang="en-GB" sz="1600" u="sng">
                <a:solidFill>
                  <a:schemeClr val="hlink"/>
                </a:solidFill>
                <a:hlinkClick r:id="rId4"/>
              </a:rPr>
              <a:t>https://www.mongodb.com/try/download/community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Shell: </a:t>
            </a:r>
            <a:r>
              <a:rPr lang="en-GB" sz="1600" u="sng">
                <a:solidFill>
                  <a:schemeClr val="hlink"/>
                </a:solidFill>
                <a:hlinkClick r:id="rId5"/>
              </a:rPr>
              <a:t>https://www.mongodb.com/try/download/shell</a:t>
            </a:r>
            <a:endParaRPr sz="1600">
              <a:solidFill>
                <a:schemeClr val="lt1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Extract the zip</a:t>
            </a:r>
            <a:endParaRPr sz="1600">
              <a:solidFill>
                <a:schemeClr val="lt1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Rename to </a:t>
            </a:r>
            <a:r>
              <a:rPr lang="en-GB" sz="1600">
                <a:solidFill>
                  <a:srgbClr val="00FF00"/>
                </a:solidFill>
              </a:rPr>
              <a:t>MongoDB Shell</a:t>
            </a:r>
            <a:endParaRPr sz="1600">
              <a:solidFill>
                <a:srgbClr val="00FF00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Move folder to C:/Program Files or parent directory of MongoDB Server folder</a:t>
            </a:r>
            <a:endParaRPr sz="1600">
              <a:solidFill>
                <a:schemeClr val="lt1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Add path of bin folder to environment variables</a:t>
            </a:r>
            <a:endParaRPr sz="1600">
              <a:solidFill>
                <a:schemeClr val="lt1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Run mongosh command in CMD/Powershell/Terminal</a:t>
            </a:r>
            <a:endParaRPr sz="16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</a:endParaRPr>
          </a:p>
        </p:txBody>
      </p:sp>
      <p:pic>
        <p:nvPicPr>
          <p:cNvPr id="105" name="Google Shape;105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4673600"/>
            <a:ext cx="1077282" cy="35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75" y="0"/>
            <a:ext cx="912645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0"/>
          <p:cNvSpPr txBox="1"/>
          <p:nvPr/>
        </p:nvSpPr>
        <p:spPr>
          <a:xfrm>
            <a:off x="978775" y="92300"/>
            <a:ext cx="67089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rgbClr val="C4A542"/>
                </a:solidFill>
                <a:latin typeface="Poppins"/>
                <a:ea typeface="Poppins"/>
                <a:cs typeface="Poppins"/>
                <a:sym typeface="Poppins"/>
              </a:rPr>
              <a:t>Creating Schemas in MongoDB</a:t>
            </a:r>
            <a:endParaRPr b="1" sz="3000">
              <a:solidFill>
                <a:srgbClr val="C4A54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2" name="Google Shape;112;p20"/>
          <p:cNvSpPr txBox="1"/>
          <p:nvPr/>
        </p:nvSpPr>
        <p:spPr>
          <a:xfrm>
            <a:off x="392250" y="701100"/>
            <a:ext cx="8359500" cy="37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b="1" lang="en-GB" sz="1600">
                <a:solidFill>
                  <a:srgbClr val="FFFF00"/>
                </a:solidFill>
              </a:rPr>
              <a:t>Schema </a:t>
            </a:r>
            <a:r>
              <a:rPr lang="en-GB" sz="1600">
                <a:solidFill>
                  <a:schemeClr val="lt1"/>
                </a:solidFill>
              </a:rPr>
              <a:t>is a crucial concept in databases that defines the structure and organization of data within a collection or table.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Schemas ensure data consistency, integrity, and allow applications to understand how data is stored and retrieved.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Schema in Relational DB:</a:t>
            </a:r>
            <a:endParaRPr sz="1600">
              <a:solidFill>
                <a:schemeClr val="lt1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Defines structure using tables, rows, and columns.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Schema in MongoDB:</a:t>
            </a:r>
            <a:endParaRPr sz="1600">
              <a:solidFill>
                <a:schemeClr val="lt1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Defines data structure using documents (JSON-like objects).</a:t>
            </a:r>
            <a:endParaRPr sz="1600">
              <a:solidFill>
                <a:schemeClr val="lt1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No strict schema requirements, allowing flexibility.</a:t>
            </a:r>
            <a:endParaRPr sz="16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</a:rPr>
              <a:t>{</a:t>
            </a:r>
            <a:endParaRPr sz="16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</a:rPr>
              <a:t>  </a:t>
            </a:r>
            <a:r>
              <a:rPr lang="en-GB" sz="1600">
                <a:solidFill>
                  <a:srgbClr val="FF9900"/>
                </a:solidFill>
              </a:rPr>
              <a:t>"name"</a:t>
            </a:r>
            <a:r>
              <a:rPr lang="en-GB" sz="1600">
                <a:solidFill>
                  <a:schemeClr val="lt1"/>
                </a:solidFill>
              </a:rPr>
              <a:t>: </a:t>
            </a:r>
            <a:r>
              <a:rPr lang="en-GB" sz="1600">
                <a:solidFill>
                  <a:srgbClr val="00FF00"/>
                </a:solidFill>
              </a:rPr>
              <a:t>"John Doe"</a:t>
            </a:r>
            <a:r>
              <a:rPr lang="en-GB" sz="1600">
                <a:solidFill>
                  <a:schemeClr val="lt1"/>
                </a:solidFill>
              </a:rPr>
              <a:t>,</a:t>
            </a:r>
            <a:endParaRPr sz="16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</a:rPr>
              <a:t>  </a:t>
            </a:r>
            <a:r>
              <a:rPr lang="en-GB" sz="1600">
                <a:solidFill>
                  <a:srgbClr val="FF9900"/>
                </a:solidFill>
              </a:rPr>
              <a:t>"age"</a:t>
            </a:r>
            <a:r>
              <a:rPr lang="en-GB" sz="1600">
                <a:solidFill>
                  <a:schemeClr val="lt1"/>
                </a:solidFill>
              </a:rPr>
              <a:t>: </a:t>
            </a:r>
            <a:r>
              <a:rPr lang="en-GB" sz="1600">
                <a:solidFill>
                  <a:srgbClr val="FF00FF"/>
                </a:solidFill>
              </a:rPr>
              <a:t>25</a:t>
            </a:r>
            <a:r>
              <a:rPr lang="en-GB" sz="1600">
                <a:solidFill>
                  <a:schemeClr val="lt1"/>
                </a:solidFill>
              </a:rPr>
              <a:t>,</a:t>
            </a:r>
            <a:endParaRPr sz="16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</a:rPr>
              <a:t>  </a:t>
            </a:r>
            <a:r>
              <a:rPr lang="en-GB" sz="1600">
                <a:solidFill>
                  <a:srgbClr val="FF9900"/>
                </a:solidFill>
              </a:rPr>
              <a:t>"email"</a:t>
            </a:r>
            <a:r>
              <a:rPr lang="en-GB" sz="1600">
                <a:solidFill>
                  <a:schemeClr val="lt1"/>
                </a:solidFill>
              </a:rPr>
              <a:t>: </a:t>
            </a:r>
            <a:r>
              <a:rPr lang="en-GB" sz="1600">
                <a:solidFill>
                  <a:srgbClr val="00FF00"/>
                </a:solidFill>
              </a:rPr>
              <a:t>"john@example.com"</a:t>
            </a:r>
            <a:endParaRPr sz="1600">
              <a:solidFill>
                <a:srgbClr val="00FF00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</a:rPr>
              <a:t>}</a:t>
            </a:r>
            <a:endParaRPr sz="16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</a:endParaRPr>
          </a:p>
        </p:txBody>
      </p:sp>
      <p:pic>
        <p:nvPicPr>
          <p:cNvPr id="113" name="Google Shape;113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673600"/>
            <a:ext cx="1077282" cy="35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75" y="0"/>
            <a:ext cx="912645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1"/>
          <p:cNvSpPr txBox="1"/>
          <p:nvPr/>
        </p:nvSpPr>
        <p:spPr>
          <a:xfrm>
            <a:off x="978775" y="92300"/>
            <a:ext cx="67089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500">
                <a:solidFill>
                  <a:srgbClr val="C4A542"/>
                </a:solidFill>
                <a:latin typeface="Poppins"/>
                <a:ea typeface="Poppins"/>
                <a:cs typeface="Poppins"/>
                <a:sym typeface="Poppins"/>
              </a:rPr>
              <a:t>Getting Started with MongoDB Console</a:t>
            </a:r>
            <a:endParaRPr b="1" sz="2500">
              <a:solidFill>
                <a:srgbClr val="C4A54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0" name="Google Shape;120;p21"/>
          <p:cNvSpPr txBox="1"/>
          <p:nvPr/>
        </p:nvSpPr>
        <p:spPr>
          <a:xfrm>
            <a:off x="392250" y="701100"/>
            <a:ext cx="8359500" cy="37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Starting MongoDB Shell:</a:t>
            </a:r>
            <a:endParaRPr sz="1600">
              <a:solidFill>
                <a:schemeClr val="lt1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Open a terminal and type mongosh to launch the MongoDB shell.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Basic Commands:</a:t>
            </a:r>
            <a:endParaRPr sz="1600">
              <a:solidFill>
                <a:schemeClr val="lt1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show dbs: Show available databases.</a:t>
            </a:r>
            <a:endParaRPr sz="1600">
              <a:solidFill>
                <a:schemeClr val="lt1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accent1"/>
                </a:solidFill>
              </a:rPr>
              <a:t>use </a:t>
            </a:r>
            <a:r>
              <a:rPr lang="en-GB" sz="1600">
                <a:solidFill>
                  <a:schemeClr val="lt1"/>
                </a:solidFill>
              </a:rPr>
              <a:t>database_name</a:t>
            </a:r>
            <a:r>
              <a:rPr lang="en-GB" sz="1600">
                <a:solidFill>
                  <a:schemeClr val="lt1"/>
                </a:solidFill>
              </a:rPr>
              <a:t>:</a:t>
            </a:r>
            <a:r>
              <a:rPr lang="en-GB" sz="1600">
                <a:solidFill>
                  <a:schemeClr val="lt1"/>
                </a:solidFill>
              </a:rPr>
              <a:t> Switch to a specific database. Creates the database if it does not exist.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Inserting Documents:</a:t>
            </a:r>
            <a:endParaRPr sz="1600">
              <a:solidFill>
                <a:schemeClr val="lt1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db.collection_name.insertOne({...}): Insert a single document.</a:t>
            </a:r>
            <a:endParaRPr sz="1600">
              <a:solidFill>
                <a:schemeClr val="lt1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db.collection_name.insertMany([...]): Insert multiple documents.</a:t>
            </a:r>
            <a:endParaRPr sz="16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</a:endParaRPr>
          </a:p>
        </p:txBody>
      </p:sp>
      <p:pic>
        <p:nvPicPr>
          <p:cNvPr id="121" name="Google Shape;121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673600"/>
            <a:ext cx="1077282" cy="35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